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notesMasterIdLst>
    <p:notesMasterId r:id="rId15"/>
  </p:notesMasterIdLst>
  <p:sldIdLst>
    <p:sldId id="288" r:id="rId3"/>
    <p:sldId id="267" r:id="rId4"/>
    <p:sldId id="296" r:id="rId5"/>
    <p:sldId id="274" r:id="rId6"/>
    <p:sldId id="287" r:id="rId7"/>
    <p:sldId id="292" r:id="rId8"/>
    <p:sldId id="293" r:id="rId9"/>
    <p:sldId id="294" r:id="rId10"/>
    <p:sldId id="297" r:id="rId11"/>
    <p:sldId id="295" r:id="rId12"/>
    <p:sldId id="291" r:id="rId13"/>
    <p:sldId id="282" r:id="rId1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Glenn Ledder" initials="GL" lastIdx="1" clrIdx="0">
    <p:extLst>
      <p:ext uri="{19B8F6BF-5375-455C-9EA6-DF929625EA0E}">
        <p15:presenceInfo xmlns:p15="http://schemas.microsoft.com/office/powerpoint/2012/main" userId="S-1-5-21-527237240-492894223-682003330-40327" providerId="AD"/>
      </p:ext>
    </p:extLst>
  </p:cmAuthor>
  <p:cmAuthor id="2" name="Glenn Ledder" initials="GL [2]" lastIdx="4" clrIdx="1">
    <p:extLst>
      <p:ext uri="{19B8F6BF-5375-455C-9EA6-DF929625EA0E}">
        <p15:presenceInfo xmlns:p15="http://schemas.microsoft.com/office/powerpoint/2012/main" userId="bd80fdb818789a53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84" y="8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9D2D6FE7-655E-4FF8-B6E3-4507C40DE211}" type="datetimeFigureOut">
              <a:rPr lang="en-US"/>
              <a:pPr>
                <a:defRPr/>
              </a:pPr>
              <a:t>10/25/2020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8D8DF5D1-C4C5-491B-99C1-AAC9CFFBFFE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279114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530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/>
          </a:p>
        </p:txBody>
      </p:sp>
      <p:sp>
        <p:nvSpPr>
          <p:cNvPr id="22531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B6F0DD2C-4486-4FC1-942F-E5F9044301B5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698819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530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/>
          </a:p>
        </p:txBody>
      </p:sp>
      <p:sp>
        <p:nvSpPr>
          <p:cNvPr id="22531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B6F0DD2C-4486-4FC1-942F-E5F9044301B5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201663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530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/>
          </a:p>
        </p:txBody>
      </p:sp>
      <p:sp>
        <p:nvSpPr>
          <p:cNvPr id="22531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B6F0DD2C-4486-4FC1-942F-E5F9044301B5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86134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A75B62-2BBF-496E-8E68-5FC986555F29}" type="datetimeFigureOut">
              <a:rPr lang="en-US" smtClean="0"/>
              <a:pPr>
                <a:defRPr/>
              </a:pPr>
              <a:t>10/25/2020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D2527F-CC7D-4308-903F-6F37EE42F8F2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SmartArt Placeholder 7"/>
          <p:cNvSpPr>
            <a:spLocks noGrp="1"/>
          </p:cNvSpPr>
          <p:nvPr>
            <p:ph type="dgm" sz="quarter" idx="13" hasCustomPrompt="1"/>
          </p:nvPr>
        </p:nvSpPr>
        <p:spPr>
          <a:xfrm>
            <a:off x="0" y="6356350"/>
            <a:ext cx="9144000" cy="501650"/>
          </a:xfrm>
          <a:gradFill flip="none" rotWithShape="1">
            <a:gsLst>
              <a:gs pos="0">
                <a:srgbClr val="00B050">
                  <a:shade val="30000"/>
                  <a:satMod val="115000"/>
                </a:srgbClr>
              </a:gs>
              <a:gs pos="50000">
                <a:srgbClr val="00B050">
                  <a:shade val="67500"/>
                  <a:satMod val="115000"/>
                </a:srgbClr>
              </a:gs>
              <a:gs pos="100000">
                <a:srgbClr val="00B050">
                  <a:shade val="100000"/>
                  <a:satMod val="115000"/>
                </a:srgbClr>
              </a:gs>
            </a:gsLst>
            <a:lin ang="5400000" scaled="1"/>
            <a:tileRect/>
          </a:gradFill>
          <a:ln>
            <a:solidFill>
              <a:srgbClr val="00B050"/>
            </a:solidFill>
          </a:ln>
        </p:spPr>
        <p:txBody>
          <a:bodyPr/>
          <a:lstStyle>
            <a:lvl1pPr marL="0" indent="0" algn="ctr">
              <a:buNone/>
              <a:defRPr sz="1800" b="1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©Spreadsheet Lab Manual</a:t>
            </a:r>
          </a:p>
        </p:txBody>
      </p:sp>
    </p:spTree>
    <p:extLst>
      <p:ext uri="{BB962C8B-B14F-4D97-AF65-F5344CB8AC3E}">
        <p14:creationId xmlns:p14="http://schemas.microsoft.com/office/powerpoint/2010/main" val="2198987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53CD87-7F7A-4CE6-A599-39579B35DBAF}" type="datetimeFigureOut">
              <a:rPr lang="en-US" smtClean="0"/>
              <a:pPr>
                <a:defRPr/>
              </a:pPr>
              <a:t>10/25/2020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E6B693-0C6C-486E-9ACA-A959156B9C52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81687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2DFF9E-075A-4C0D-9C7E-65ACA8579C92}" type="datetimeFigureOut">
              <a:rPr lang="en-US" smtClean="0"/>
              <a:pPr>
                <a:defRPr/>
              </a:pPr>
              <a:t>10/25/2020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DC091C-318C-4760-B03F-C5B55EEDA490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69787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A75B62-2BBF-496E-8E68-5FC986555F29}" type="datetimeFigureOut">
              <a:rPr lang="en-US" smtClean="0"/>
              <a:pPr>
                <a:defRPr/>
              </a:pPr>
              <a:t>10/25/2020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D2527F-CC7D-4308-903F-6F37EE42F8F2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SmartArt Placeholder 7"/>
          <p:cNvSpPr>
            <a:spLocks noGrp="1"/>
          </p:cNvSpPr>
          <p:nvPr>
            <p:ph type="dgm" sz="quarter" idx="13" hasCustomPrompt="1"/>
          </p:nvPr>
        </p:nvSpPr>
        <p:spPr>
          <a:xfrm>
            <a:off x="0" y="6356350"/>
            <a:ext cx="9144000" cy="501650"/>
          </a:xfrm>
          <a:gradFill flip="none" rotWithShape="1">
            <a:gsLst>
              <a:gs pos="0">
                <a:srgbClr val="00B050">
                  <a:shade val="30000"/>
                  <a:satMod val="115000"/>
                </a:srgbClr>
              </a:gs>
              <a:gs pos="50000">
                <a:srgbClr val="00B050">
                  <a:shade val="67500"/>
                  <a:satMod val="115000"/>
                </a:srgbClr>
              </a:gs>
              <a:gs pos="100000">
                <a:srgbClr val="00B050">
                  <a:shade val="100000"/>
                  <a:satMod val="115000"/>
                </a:srgbClr>
              </a:gs>
            </a:gsLst>
            <a:lin ang="5400000" scaled="1"/>
            <a:tileRect/>
          </a:gradFill>
          <a:ln>
            <a:solidFill>
              <a:srgbClr val="00B050"/>
            </a:solidFill>
          </a:ln>
        </p:spPr>
        <p:txBody>
          <a:bodyPr/>
          <a:lstStyle>
            <a:lvl1pPr marL="0" indent="0" algn="ctr">
              <a:buNone/>
              <a:defRPr sz="1800" b="1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©Spreadsheet Lab Manual</a:t>
            </a:r>
          </a:p>
        </p:txBody>
      </p:sp>
    </p:spTree>
    <p:extLst>
      <p:ext uri="{BB962C8B-B14F-4D97-AF65-F5344CB8AC3E}">
        <p14:creationId xmlns:p14="http://schemas.microsoft.com/office/powerpoint/2010/main" val="250091100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020515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0" cap="all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1FEF18-EBB3-443C-BC62-92C285C3AA11}" type="datetimeFigureOut">
              <a:rPr lang="en-US" smtClean="0"/>
              <a:pPr>
                <a:defRPr/>
              </a:pPr>
              <a:t>10/25/2020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15F419-BB3F-4A53-B5A0-CB9B73001427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423423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>
              <a:defRPr sz="2400"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>
              <a:defRPr sz="2000"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>
              <a:defRPr sz="1800"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>
              <a:defRPr sz="1800"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>
              <a:defRPr sz="2400"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>
              <a:defRPr sz="2000"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>
              <a:defRPr sz="1800"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>
              <a:defRPr sz="1800"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7372AE-E837-408A-8925-764550DCD7D2}" type="datetimeFigureOut">
              <a:rPr lang="en-US" smtClean="0"/>
              <a:pPr>
                <a:defRPr/>
              </a:pPr>
              <a:t>10/25/2020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6AC6A8-E06C-44C5-9019-20353D9F863E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696841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>
              <a:defRPr sz="2000"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>
              <a:defRPr sz="1800"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>
              <a:defRPr sz="1600"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>
              <a:defRPr sz="1600"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>
              <a:defRPr sz="2000"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>
              <a:defRPr sz="1800"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>
              <a:defRPr sz="1600"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>
              <a:defRPr sz="1600"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62D0C2-53DB-4AA0-9C4C-438863FBFA53}" type="datetimeFigureOut">
              <a:rPr lang="en-US" smtClean="0"/>
              <a:pPr>
                <a:defRPr/>
              </a:pPr>
              <a:t>10/25/2020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15E519-D09D-4789-93ED-C7BF19952F1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06878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2DF92E-A0C8-4E41-A215-976473A1C343}" type="datetimeFigureOut">
              <a:rPr lang="en-US" smtClean="0"/>
              <a:pPr>
                <a:defRPr/>
              </a:pPr>
              <a:t>10/25/2020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CC17E8-906D-4D45-B22F-0D951A4D0F5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67759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1166D5-C27E-4B0D-AFFA-D77D6164B4AC}" type="datetimeFigureOut">
              <a:rPr lang="en-US" smtClean="0"/>
              <a:pPr>
                <a:defRPr/>
              </a:pPr>
              <a:t>10/25/2020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B37551-E0A6-41AC-9AB1-8A71AA235039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681526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071D9C-27A8-46C3-A829-64BC1BF7A832}" type="datetimeFigureOut">
              <a:rPr lang="en-US" smtClean="0"/>
              <a:pPr>
                <a:defRPr/>
              </a:pPr>
              <a:t>10/25/2020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CF85F0-3064-4207-B841-E6D184DED458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6925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B47FA7-8D1D-4FEB-8AE2-CC522CB95F31}" type="datetimeFigureOut">
              <a:rPr lang="en-US" smtClean="0"/>
              <a:pPr>
                <a:defRPr/>
              </a:pPr>
              <a:t>10/25/2020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9C6A1E-FCC8-4ADC-B7FA-AA87C60E4F1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712981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2D4EA5-E5F4-4353-98E2-A1A37B8D13E0}" type="datetimeFigureOut">
              <a:rPr lang="en-US" smtClean="0"/>
              <a:pPr>
                <a:defRPr/>
              </a:pPr>
              <a:t>10/25/2020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7E34FD-4CEB-44BD-8A69-BE18FF793EC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812265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53CD87-7F7A-4CE6-A599-39579B35DBAF}" type="datetimeFigureOut">
              <a:rPr lang="en-US" smtClean="0"/>
              <a:pPr>
                <a:defRPr/>
              </a:pPr>
              <a:t>10/25/2020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E6B693-0C6C-486E-9ACA-A959156B9C52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956838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2DFF9E-075A-4C0D-9C7E-65ACA8579C92}" type="datetimeFigureOut">
              <a:rPr lang="en-US" smtClean="0"/>
              <a:pPr>
                <a:defRPr/>
              </a:pPr>
              <a:t>10/25/2020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DC091C-318C-4760-B03F-C5B55EEDA490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60000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0" cap="all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1FEF18-EBB3-443C-BC62-92C285C3AA11}" type="datetimeFigureOut">
              <a:rPr lang="en-US" smtClean="0"/>
              <a:pPr>
                <a:defRPr/>
              </a:pPr>
              <a:t>10/25/2020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15F419-BB3F-4A53-B5A0-CB9B73001427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85461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>
              <a:defRPr sz="2400"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>
              <a:defRPr sz="2000"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>
              <a:defRPr sz="1800"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>
              <a:defRPr sz="1800"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>
              <a:defRPr sz="2400"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>
              <a:defRPr sz="2000"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>
              <a:defRPr sz="1800"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>
              <a:defRPr sz="1800"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7372AE-E837-408A-8925-764550DCD7D2}" type="datetimeFigureOut">
              <a:rPr lang="en-US" smtClean="0"/>
              <a:pPr>
                <a:defRPr/>
              </a:pPr>
              <a:t>10/25/2020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6AC6A8-E06C-44C5-9019-20353D9F863E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36410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>
              <a:defRPr sz="2000"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>
              <a:defRPr sz="1800"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>
              <a:defRPr sz="1600"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>
              <a:defRPr sz="1600"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>
              <a:defRPr sz="2000"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>
              <a:defRPr sz="1800"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>
              <a:defRPr sz="1600"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>
              <a:defRPr sz="1600"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62D0C2-53DB-4AA0-9C4C-438863FBFA53}" type="datetimeFigureOut">
              <a:rPr lang="en-US" smtClean="0"/>
              <a:pPr>
                <a:defRPr/>
              </a:pPr>
              <a:t>10/25/2020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15E519-D09D-4789-93ED-C7BF19952F1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91891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2DF92E-A0C8-4E41-A215-976473A1C343}" type="datetimeFigureOut">
              <a:rPr lang="en-US" smtClean="0"/>
              <a:pPr>
                <a:defRPr/>
              </a:pPr>
              <a:t>10/25/2020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CC17E8-906D-4D45-B22F-0D951A4D0F5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49082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1166D5-C27E-4B0D-AFFA-D77D6164B4AC}" type="datetimeFigureOut">
              <a:rPr lang="en-US" smtClean="0"/>
              <a:pPr>
                <a:defRPr/>
              </a:pPr>
              <a:t>10/25/2020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B37551-E0A6-41AC-9AB1-8A71AA235039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18354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071D9C-27A8-46C3-A829-64BC1BF7A832}" type="datetimeFigureOut">
              <a:rPr lang="en-US" smtClean="0"/>
              <a:pPr>
                <a:defRPr/>
              </a:pPr>
              <a:t>10/25/2020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CF85F0-3064-4207-B841-E6D184DED458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69919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2D4EA5-E5F4-4353-98E2-A1A37B8D13E0}" type="datetimeFigureOut">
              <a:rPr lang="en-US" smtClean="0"/>
              <a:pPr>
                <a:defRPr/>
              </a:pPr>
              <a:t>10/25/2020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7E34FD-4CEB-44BD-8A69-BE18FF793EC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62091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4099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  <a:endParaRPr lang="en-US" alt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EFA75B62-2BBF-496E-8E68-5FC986555F29}" type="datetimeFigureOut">
              <a:rPr lang="en-US" smtClean="0"/>
              <a:pPr>
                <a:defRPr/>
              </a:pPr>
              <a:t>10/25/2020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A2D2527F-CC7D-4308-903F-6F37EE42F8F2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SmartArt Placeholder 7"/>
          <p:cNvSpPr txBox="1">
            <a:spLocks/>
          </p:cNvSpPr>
          <p:nvPr/>
        </p:nvSpPr>
        <p:spPr>
          <a:xfrm>
            <a:off x="0" y="6356350"/>
            <a:ext cx="9144000" cy="501650"/>
          </a:xfrm>
          <a:prstGeom prst="rect">
            <a:avLst/>
          </a:prstGeom>
          <a:gradFill flip="none" rotWithShape="1">
            <a:gsLst>
              <a:gs pos="0">
                <a:srgbClr val="00B050">
                  <a:shade val="30000"/>
                  <a:satMod val="115000"/>
                </a:srgbClr>
              </a:gs>
              <a:gs pos="50000">
                <a:srgbClr val="00B050">
                  <a:shade val="67500"/>
                  <a:satMod val="115000"/>
                </a:srgbClr>
              </a:gs>
              <a:gs pos="100000">
                <a:srgbClr val="00B050">
                  <a:shade val="100000"/>
                  <a:satMod val="115000"/>
                </a:srgbClr>
              </a:gs>
            </a:gsLst>
            <a:lin ang="5400000" scaled="1"/>
            <a:tileRect/>
          </a:gradFill>
        </p:spPr>
        <p:txBody>
          <a:bodyPr/>
          <a:lstStyle>
            <a:lvl1pPr marL="0" indent="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400" kern="1200" baseline="0">
                <a:solidFill>
                  <a:schemeClr val="accent3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800" b="1" dirty="0">
                <a:solidFill>
                  <a:schemeClr val="bg1"/>
                </a:solidFill>
              </a:rPr>
              <a:t>©Spreadsheet Lab Manual</a:t>
            </a:r>
          </a:p>
        </p:txBody>
      </p:sp>
    </p:spTree>
    <p:extLst>
      <p:ext uri="{BB962C8B-B14F-4D97-AF65-F5344CB8AC3E}">
        <p14:creationId xmlns:p14="http://schemas.microsoft.com/office/powerpoint/2010/main" val="2122663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4099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  <a:endParaRPr lang="en-US" alt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EFA75B62-2BBF-496E-8E68-5FC986555F29}" type="datetimeFigureOut">
              <a:rPr lang="en-US" smtClean="0"/>
              <a:pPr>
                <a:defRPr/>
              </a:pPr>
              <a:t>10/25/2020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A2D2527F-CC7D-4308-903F-6F37EE42F8F2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SmartArt Placeholder 7"/>
          <p:cNvSpPr txBox="1">
            <a:spLocks/>
          </p:cNvSpPr>
          <p:nvPr/>
        </p:nvSpPr>
        <p:spPr>
          <a:xfrm>
            <a:off x="0" y="6356350"/>
            <a:ext cx="9144000" cy="501650"/>
          </a:xfrm>
          <a:prstGeom prst="rect">
            <a:avLst/>
          </a:prstGeom>
          <a:gradFill flip="none" rotWithShape="1">
            <a:gsLst>
              <a:gs pos="50000">
                <a:srgbClr val="CF0000"/>
              </a:gs>
              <a:gs pos="100000">
                <a:srgbClr val="C00000"/>
              </a:gs>
            </a:gsLst>
            <a:lin ang="5400000" scaled="1"/>
            <a:tileRect/>
          </a:gradFill>
        </p:spPr>
        <p:txBody>
          <a:bodyPr/>
          <a:lstStyle>
            <a:lvl1pPr marL="0" indent="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400" kern="1200" baseline="0">
                <a:solidFill>
                  <a:schemeClr val="accent3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800" b="1" cap="small" baseline="0" dirty="0">
                <a:solidFill>
                  <a:schemeClr val="bg1"/>
                </a:solidFill>
              </a:rPr>
              <a:t>University of Nebraska-Lincoln    Department of Mathematics</a:t>
            </a:r>
          </a:p>
        </p:txBody>
      </p:sp>
    </p:spTree>
    <p:extLst>
      <p:ext uri="{BB962C8B-B14F-4D97-AF65-F5344CB8AC3E}">
        <p14:creationId xmlns:p14="http://schemas.microsoft.com/office/powerpoint/2010/main" val="8913945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Infectious Disease Modeling</a:t>
            </a:r>
          </a:p>
        </p:txBody>
      </p:sp>
      <p:sp>
        <p:nvSpPr>
          <p:cNvPr id="16386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038599"/>
          </a:xfrm>
        </p:spPr>
        <p:txBody>
          <a:bodyPr/>
          <a:lstStyle/>
          <a:p>
            <a:pPr marL="365760" indent="-365760"/>
            <a:r>
              <a:rPr lang="en-US" b="1" dirty="0"/>
              <a:t>Objectives</a:t>
            </a:r>
            <a:r>
              <a:rPr lang="en-US" dirty="0"/>
              <a:t>: </a:t>
            </a:r>
          </a:p>
          <a:p>
            <a:pPr marL="731520" lvl="1" indent="-365760">
              <a:spcBef>
                <a:spcPts val="1200"/>
              </a:spcBef>
            </a:pPr>
            <a:r>
              <a:rPr lang="en-US" dirty="0"/>
              <a:t>Use a spreadsheet implementation of a mathematical model to learn about the population dynamics of infectious diseases.</a:t>
            </a:r>
          </a:p>
          <a:p>
            <a:pPr marL="731520" lvl="1" indent="-365760">
              <a:spcBef>
                <a:spcPts val="1200"/>
              </a:spcBef>
            </a:pPr>
            <a:r>
              <a:rPr lang="en-US" dirty="0"/>
              <a:t>Explore how isolation of people with symptoms and prior vaccination of healthy people alter the course of an epidemic.</a:t>
            </a:r>
          </a:p>
          <a:p>
            <a:pPr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21596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C5DA35-3EF1-4A9A-9240-0DB2A8BD3E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Basic Reproductive Number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571518E9-B42D-4574-96CE-96F833A07F99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365760" indent="-365760">
                  <a:spcBef>
                    <a:spcPts val="1200"/>
                  </a:spcBef>
                </a:pPr>
                <a:r>
                  <a:rPr lang="en-US" dirty="0"/>
                  <a:t>The basic reproductive number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dirty="0"/>
                  <a:t> is the average number of new infections caused by one infective in a fully susceptible population.</a:t>
                </a:r>
              </a:p>
              <a:p>
                <a:endParaRPr lang="en-US" sz="800" dirty="0"/>
              </a:p>
              <a:p>
                <a:pPr marL="731520" lvl="1" indent="-365760">
                  <a:spcBef>
                    <a:spcPts val="600"/>
                  </a:spcBef>
                </a:pPr>
                <a:r>
                  <a:rPr lang="en-US" dirty="0"/>
                  <a:t>In the SEIR model, the average infective transmits the disease to </a:t>
                </a:r>
                <a:r>
                  <a:rPr lang="en-US" i="1" dirty="0"/>
                  <a:t>b</a:t>
                </a:r>
                <a:r>
                  <a:rPr lang="en-US" dirty="0"/>
                  <a:t> individuals in each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𝐼</m:t>
                        </m:r>
                      </m:sub>
                    </m:sSub>
                  </m:oMath>
                </a14:m>
                <a:r>
                  <a:rPr lang="en-US" dirty="0"/>
                  <a:t> days, so</a:t>
                </a:r>
              </a:p>
              <a:p>
                <a:pPr marL="731520" lvl="1" indent="-365760" algn="ctr">
                  <a:spcBef>
                    <a:spcPts val="600"/>
                  </a:spcBef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𝑏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𝐼</m:t>
                        </m:r>
                      </m:sub>
                    </m:sSub>
                  </m:oMath>
                </a14:m>
                <a:r>
                  <a:rPr lang="en-US" dirty="0"/>
                  <a:t>.</a:t>
                </a:r>
              </a:p>
              <a:p>
                <a:pPr marL="365760" indent="-365760">
                  <a:spcBef>
                    <a:spcPts val="1200"/>
                  </a:spcBef>
                </a:pPr>
                <a:r>
                  <a:rPr lang="en-US" b="0" dirty="0"/>
                  <a:t>Larger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b="0" dirty="0"/>
                  <a:t> means more people get sick before the epidemic ends.</a:t>
                </a:r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571518E9-B42D-4574-96CE-96F833A07F9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704" t="-1887" r="-88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19730724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F758BA-1855-465F-8A14-693783A046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Model Simulations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2E5FCDE-64F4-4877-B75F-5DD8B79B401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65760" indent="-365760">
              <a:spcBef>
                <a:spcPts val="1200"/>
              </a:spcBef>
            </a:pPr>
            <a:r>
              <a:rPr lang="en-US" dirty="0"/>
              <a:t>You choose the parameters and the spreadsheet produces graphs of S, E, I, and R versus time.  </a:t>
            </a:r>
          </a:p>
          <a:p>
            <a:pPr marL="731520" lvl="1" indent="-365760">
              <a:spcBef>
                <a:spcPts val="600"/>
              </a:spcBef>
            </a:pPr>
            <a:r>
              <a:rPr lang="en-US" dirty="0"/>
              <a:t>You can also track important outcomes, such as the percentage of people who don’t get the disease.</a:t>
            </a:r>
          </a:p>
          <a:p>
            <a:pPr marL="365760" indent="-365760">
              <a:spcBef>
                <a:spcPts val="1200"/>
              </a:spcBef>
            </a:pPr>
            <a:r>
              <a:rPr lang="en-US" dirty="0"/>
              <a:t>Extra model features allow you to study the effects of</a:t>
            </a:r>
          </a:p>
          <a:p>
            <a:pPr marL="731520" lvl="1" indent="-365760">
              <a:spcBef>
                <a:spcPts val="600"/>
              </a:spcBef>
            </a:pPr>
            <a:r>
              <a:rPr lang="en-US" dirty="0"/>
              <a:t>Isolating sick people</a:t>
            </a:r>
          </a:p>
          <a:p>
            <a:pPr marL="731520" lvl="1" indent="-365760">
              <a:spcBef>
                <a:spcPts val="600"/>
              </a:spcBef>
            </a:pPr>
            <a:r>
              <a:rPr lang="en-US" dirty="0"/>
              <a:t>Vaccinating healthy people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87864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5B49C-D20B-4D18-AD22-0042482525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Using the Module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5C07745-A746-4A07-AB84-E0AE7473A09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65760" indent="-365760">
              <a:spcBef>
                <a:spcPts val="1200"/>
              </a:spcBef>
            </a:pPr>
            <a:r>
              <a:rPr lang="en-US" dirty="0"/>
              <a:t>Your goal: Use the simulations to understand how epidemics progress over time.</a:t>
            </a:r>
          </a:p>
          <a:p>
            <a:pPr marL="365760" indent="-365760">
              <a:spcBef>
                <a:spcPts val="1200"/>
              </a:spcBef>
            </a:pPr>
            <a:r>
              <a:rPr lang="en-US" dirty="0"/>
              <a:t>The module comes with pre-designed experiments and associated questions to help you find meaning in the results.</a:t>
            </a:r>
          </a:p>
          <a:p>
            <a:pPr marL="365760" indent="-365760">
              <a:spcBef>
                <a:spcPts val="1200"/>
              </a:spcBef>
            </a:pPr>
            <a:r>
              <a:rPr lang="en-US" dirty="0"/>
              <a:t>You can also make your own experiments and ask and answer your own questions.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83237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Why Mathematical Modeling?</a:t>
            </a:r>
          </a:p>
        </p:txBody>
      </p:sp>
      <p:sp>
        <p:nvSpPr>
          <p:cNvPr id="16386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068763"/>
          </a:xfrm>
        </p:spPr>
        <p:txBody>
          <a:bodyPr/>
          <a:lstStyle/>
          <a:p>
            <a:pPr marL="365760" indent="-365760">
              <a:spcBef>
                <a:spcPts val="1200"/>
              </a:spcBef>
            </a:pPr>
            <a:r>
              <a:rPr lang="en-US" dirty="0"/>
              <a:t>In many areas of science, we can test theories with experiments.</a:t>
            </a:r>
          </a:p>
          <a:p>
            <a:pPr marL="365760" indent="-365760">
              <a:spcBef>
                <a:spcPts val="1200"/>
              </a:spcBef>
            </a:pPr>
            <a:r>
              <a:rPr lang="en-US" dirty="0"/>
              <a:t>We can’t do experiments in population dynamics.  </a:t>
            </a:r>
          </a:p>
          <a:p>
            <a:pPr marL="365760" indent="-365760">
              <a:spcBef>
                <a:spcPts val="1200"/>
              </a:spcBef>
            </a:pPr>
            <a:r>
              <a:rPr lang="en-US" dirty="0"/>
              <a:t>The best we can do is use mathematical models to make projections.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FD88DE-8CDB-4C44-B791-BE673F58F4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Models Work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C67013E-9917-4B31-AF45-D407EC2900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65760" indent="-365760"/>
            <a:r>
              <a:rPr lang="en-US" dirty="0"/>
              <a:t>Mathematical models are based on</a:t>
            </a:r>
          </a:p>
          <a:p>
            <a:pPr marL="731520" lvl="1" indent="-365760">
              <a:spcBef>
                <a:spcPts val="600"/>
              </a:spcBef>
            </a:pPr>
            <a:r>
              <a:rPr lang="en-US" dirty="0"/>
              <a:t>assumptions about how things work; </a:t>
            </a:r>
          </a:p>
          <a:p>
            <a:pPr marL="731520" lvl="1" indent="-365760"/>
            <a:r>
              <a:rPr lang="en-US" dirty="0"/>
              <a:t>a set of numerical values that measure different aspects of a situation.</a:t>
            </a:r>
          </a:p>
          <a:p>
            <a:pPr marL="365760" indent="-365760">
              <a:spcBef>
                <a:spcPts val="1200"/>
              </a:spcBef>
            </a:pPr>
            <a:r>
              <a:rPr lang="en-US" dirty="0"/>
              <a:t>We use them for theoretical experiments to help us understand how the model outcomes depend on the numerical values we choose. </a:t>
            </a:r>
          </a:p>
          <a:p>
            <a:pPr marL="0" indent="0">
              <a:buNone/>
            </a:pP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37852566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 Word of Caution</a:t>
            </a:r>
          </a:p>
        </p:txBody>
      </p:sp>
      <p:sp>
        <p:nvSpPr>
          <p:cNvPr id="16386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068763"/>
          </a:xfrm>
        </p:spPr>
        <p:txBody>
          <a:bodyPr/>
          <a:lstStyle/>
          <a:p>
            <a:pPr marL="365760" indent="-365760">
              <a:spcBef>
                <a:spcPts val="1200"/>
              </a:spcBef>
            </a:pPr>
            <a:r>
              <a:rPr lang="en-US" dirty="0"/>
              <a:t>Models are designed for a given purpose.</a:t>
            </a:r>
          </a:p>
          <a:p>
            <a:pPr lvl="1" indent="0">
              <a:buNone/>
            </a:pPr>
            <a:endParaRPr lang="en-US" sz="1400" dirty="0"/>
          </a:p>
          <a:p>
            <a:pPr marL="731520" lvl="1" indent="-365760">
              <a:spcBef>
                <a:spcPts val="600"/>
              </a:spcBef>
            </a:pPr>
            <a:r>
              <a:rPr lang="en-US" dirty="0"/>
              <a:t>The SEIR model in this module is an idealization whose purpose is to build conceptual understanding.  </a:t>
            </a:r>
          </a:p>
          <a:p>
            <a:pPr marL="731520" lvl="1" indent="-365760">
              <a:spcBef>
                <a:spcPts val="600"/>
              </a:spcBef>
            </a:pPr>
            <a:r>
              <a:rPr lang="en-US" dirty="0"/>
              <a:t>It is a good starting point for a COVID-19 model, but it is missing some important features of that disease. </a:t>
            </a:r>
          </a:p>
        </p:txBody>
      </p:sp>
    </p:spTree>
    <p:extLst>
      <p:ext uri="{BB962C8B-B14F-4D97-AF65-F5344CB8AC3E}">
        <p14:creationId xmlns:p14="http://schemas.microsoft.com/office/powerpoint/2010/main" val="42649997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FD88DE-8CDB-4C44-B791-BE673F58F4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Model Classes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C67013E-9917-4B31-AF45-D407EC2900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65760" indent="-365760"/>
            <a:r>
              <a:rPr lang="en-US" dirty="0"/>
              <a:t>The </a:t>
            </a:r>
            <a:r>
              <a:rPr lang="en-US" b="1" dirty="0"/>
              <a:t>SEIR </a:t>
            </a:r>
            <a:r>
              <a:rPr lang="en-US" dirty="0"/>
              <a:t>model tracks population counts in 4 classes:</a:t>
            </a:r>
          </a:p>
          <a:p>
            <a:pPr marL="731520" lvl="1" indent="-365760">
              <a:spcBef>
                <a:spcPts val="600"/>
              </a:spcBef>
            </a:pPr>
            <a:r>
              <a:rPr lang="en-US" b="1" dirty="0"/>
              <a:t>S</a:t>
            </a:r>
            <a:r>
              <a:rPr lang="en-US" dirty="0"/>
              <a:t>:</a:t>
            </a:r>
            <a:r>
              <a:rPr lang="en-US" b="1" dirty="0"/>
              <a:t> </a:t>
            </a:r>
            <a:r>
              <a:rPr lang="en-US" dirty="0"/>
              <a:t>Susceptible (still at risk)</a:t>
            </a:r>
          </a:p>
          <a:p>
            <a:pPr marL="731520" lvl="1" indent="-365760">
              <a:spcBef>
                <a:spcPts val="600"/>
              </a:spcBef>
            </a:pPr>
            <a:r>
              <a:rPr lang="en-US" b="1" dirty="0"/>
              <a:t>E</a:t>
            </a:r>
            <a:r>
              <a:rPr lang="en-US" dirty="0"/>
              <a:t>: Exposed (infected, but not yet infectious)</a:t>
            </a:r>
          </a:p>
          <a:p>
            <a:pPr marL="1131570" lvl="2" indent="-365760">
              <a:spcBef>
                <a:spcPts val="600"/>
              </a:spcBef>
            </a:pPr>
            <a:r>
              <a:rPr lang="en-US" dirty="0"/>
              <a:t>“Latent” is a more accurate term.</a:t>
            </a:r>
          </a:p>
          <a:p>
            <a:pPr marL="731520" lvl="1" indent="-365760">
              <a:spcBef>
                <a:spcPts val="600"/>
              </a:spcBef>
            </a:pPr>
            <a:r>
              <a:rPr lang="en-US" b="1" dirty="0"/>
              <a:t>I</a:t>
            </a:r>
            <a:r>
              <a:rPr lang="en-US" dirty="0"/>
              <a:t>: Infectious (can transmit the disease)</a:t>
            </a:r>
          </a:p>
          <a:p>
            <a:pPr marL="731520" lvl="1" indent="-365760">
              <a:spcBef>
                <a:spcPts val="600"/>
              </a:spcBef>
            </a:pPr>
            <a:r>
              <a:rPr lang="en-US" b="1" dirty="0"/>
              <a:t>R</a:t>
            </a:r>
            <a:r>
              <a:rPr lang="en-US" dirty="0"/>
              <a:t>: Removed (neither at risk nor infectious)</a:t>
            </a:r>
          </a:p>
          <a:p>
            <a:pPr marL="1097280" lvl="2" indent="-365760">
              <a:spcBef>
                <a:spcPts val="600"/>
              </a:spcBef>
            </a:pPr>
            <a:r>
              <a:rPr lang="en-US" dirty="0"/>
              <a:t>Includes recovered and deceased people so “population” is constant.</a:t>
            </a:r>
          </a:p>
          <a:p>
            <a:endParaRPr lang="en-US" dirty="0"/>
          </a:p>
          <a:p>
            <a:pPr marL="0" indent="0">
              <a:buNone/>
            </a:pP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35633129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FD88DE-8CDB-4C44-B791-BE673F58F4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SEIR Model Structure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CC67013E-9917-4B31-AF45-D407EC290045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365760" indent="-365760">
                  <a:spcBef>
                    <a:spcPts val="1200"/>
                  </a:spcBef>
                </a:pPr>
                <a:r>
                  <a:rPr lang="en-US" dirty="0"/>
                  <a:t>The model consists of equations that identify day-to-day changes in class counts. </a:t>
                </a:r>
                <a:endParaRPr lang="en-US" sz="1000" dirty="0"/>
              </a:p>
              <a:p>
                <a:pPr marL="731520" lvl="1" indent="-365760">
                  <a:spcBef>
                    <a:spcPts val="600"/>
                  </a:spcBef>
                </a:pPr>
                <a:r>
                  <a:rPr lang="en-US" b="1" dirty="0"/>
                  <a:t>Transmission </a:t>
                </a:r>
                <a:r>
                  <a:rPr lang="en-US" dirty="0"/>
                  <a:t>changes Susceptible to Latent.</a:t>
                </a:r>
              </a:p>
              <a:p>
                <a:pPr marL="731520" lvl="1" indent="-365760">
                  <a:spcBef>
                    <a:spcPts val="600"/>
                  </a:spcBef>
                </a:pPr>
                <a:r>
                  <a:rPr lang="en-US" b="1" dirty="0"/>
                  <a:t>Incubation </a:t>
                </a:r>
                <a:r>
                  <a:rPr lang="en-US" dirty="0"/>
                  <a:t>changes Latent to Infectious.</a:t>
                </a:r>
                <a:endParaRPr lang="en-US" b="1" dirty="0"/>
              </a:p>
              <a:p>
                <a:pPr marL="731520" lvl="1" indent="-365760">
                  <a:spcBef>
                    <a:spcPts val="600"/>
                  </a:spcBef>
                </a:pPr>
                <a:r>
                  <a:rPr lang="en-US" b="1" dirty="0"/>
                  <a:t>Removal </a:t>
                </a:r>
                <a:r>
                  <a:rPr lang="en-US" dirty="0"/>
                  <a:t>changes</a:t>
                </a:r>
                <a:r>
                  <a:rPr lang="en-US" b="1" dirty="0"/>
                  <a:t> </a:t>
                </a:r>
                <a:r>
                  <a:rPr lang="en-US" dirty="0"/>
                  <a:t>Infectious to Removed.</a:t>
                </a:r>
              </a:p>
              <a:p>
                <a:pPr marL="457200" lvl="1" indent="0">
                  <a:buNone/>
                </a:pPr>
                <a:endParaRPr lang="en-US" sz="1200" dirty="0"/>
              </a:p>
              <a:p>
                <a:pPr marL="457200" lvl="1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∆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𝑆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=−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𝑡𝑟𝑎𝑛𝑠𝑚𝑖𝑠𝑠𝑖𝑜𝑛</m:t>
                      </m:r>
                    </m:oMath>
                  </m:oMathPara>
                </a14:m>
                <a:endParaRPr lang="en-US" dirty="0"/>
              </a:p>
              <a:p>
                <a:pPr marL="457200" lvl="1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∆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𝐸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𝑡𝑟𝑎𝑛𝑠𝑚𝑖𝑠𝑠𝑖𝑜𝑛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𝑖𝑛𝑐𝑢𝑏𝑎𝑡𝑖𝑜𝑛</m:t>
                      </m:r>
                    </m:oMath>
                  </m:oMathPara>
                </a14:m>
                <a:endParaRPr lang="en-US" b="0" dirty="0">
                  <a:ea typeface="Cambria Math" panose="02040503050406030204" pitchFamily="18" charset="0"/>
                </a:endParaRPr>
              </a:p>
              <a:p>
                <a:pPr marL="457200" lvl="1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∆</m:t>
                      </m:r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𝐼</m:t>
                      </m:r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𝑖𝑛𝑐𝑢𝑏𝑎𝑡𝑖𝑜𝑛</m:t>
                      </m:r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𝑟𝑒𝑚𝑜𝑣𝑎𝑙</m:t>
                      </m:r>
                    </m:oMath>
                  </m:oMathPara>
                </a14:m>
                <a:endParaRPr lang="en-US" dirty="0">
                  <a:ea typeface="Cambria Math" panose="02040503050406030204" pitchFamily="18" charset="0"/>
                </a:endParaRPr>
              </a:p>
              <a:p>
                <a:pPr marL="457200" lvl="1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∆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𝑅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𝑟𝑒𝑚𝑜𝑣𝑎𝑙</m:t>
                      </m:r>
                    </m:oMath>
                  </m:oMathPara>
                </a14:m>
                <a:endParaRPr lang="en-US" dirty="0"/>
              </a:p>
              <a:p>
                <a:pPr marL="0" indent="0">
                  <a:buNone/>
                </a:pPr>
                <a:endParaRPr lang="en-US" sz="3600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CC67013E-9917-4B31-AF45-D407EC29004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704" t="-188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9901037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FD88DE-8CDB-4C44-B791-BE673F58F4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Transmission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CC67013E-9917-4B31-AF45-D407EC290045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365760" indent="-365760">
                  <a:spcBef>
                    <a:spcPts val="1200"/>
                  </a:spcBef>
                </a:pPr>
                <a:r>
                  <a:rPr lang="en-US" dirty="0"/>
                  <a:t>Let </a:t>
                </a:r>
                <a:r>
                  <a:rPr lang="en-US" i="1" dirty="0"/>
                  <a:t>b</a:t>
                </a:r>
                <a:r>
                  <a:rPr lang="en-US" dirty="0"/>
                  <a:t> be the average number of transmissions per day from one infective into a fully susceptible population of size </a:t>
                </a:r>
                <a:r>
                  <a:rPr lang="en-US" i="1" dirty="0"/>
                  <a:t>N</a:t>
                </a:r>
                <a:r>
                  <a:rPr lang="en-US" dirty="0"/>
                  <a:t>. </a:t>
                </a:r>
              </a:p>
              <a:p>
                <a:pPr marL="731520" lvl="1" indent="-365760">
                  <a:spcBef>
                    <a:spcPts val="900"/>
                  </a:spcBef>
                </a:pPr>
                <a:r>
                  <a:rPr lang="en-US" dirty="0"/>
                  <a:t>Number of transmissions per day from </a:t>
                </a:r>
                <a:r>
                  <a:rPr lang="en-US" b="1" i="1" dirty="0"/>
                  <a:t>one</a:t>
                </a:r>
                <a:r>
                  <a:rPr lang="en-US" dirty="0"/>
                  <a:t> infective into a </a:t>
                </a:r>
                <a:r>
                  <a:rPr lang="en-US" i="1" dirty="0"/>
                  <a:t>mixed</a:t>
                </a:r>
                <a:r>
                  <a:rPr lang="en-US" dirty="0"/>
                  <a:t> population is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𝑏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𝑆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𝑁</m:t>
                        </m:r>
                      </m:den>
                    </m:f>
                  </m:oMath>
                </a14:m>
                <a:r>
                  <a:rPr lang="en-US" dirty="0"/>
                  <a:t> because </a:t>
                </a:r>
                <a:r>
                  <a:rPr lang="en-US" i="1" dirty="0"/>
                  <a:t>S</a:t>
                </a:r>
                <a:r>
                  <a:rPr lang="en-US" dirty="0"/>
                  <a:t>/</a:t>
                </a:r>
                <a:r>
                  <a:rPr lang="en-US" i="1" dirty="0"/>
                  <a:t>N</a:t>
                </a:r>
                <a:r>
                  <a:rPr lang="en-US" dirty="0"/>
                  <a:t> is the fraction of contacts that are </a:t>
                </a:r>
                <a:r>
                  <a:rPr lang="en-US" dirty="0" err="1"/>
                  <a:t>susceptibles</a:t>
                </a:r>
                <a:r>
                  <a:rPr lang="en-US" dirty="0"/>
                  <a:t>.</a:t>
                </a:r>
              </a:p>
              <a:p>
                <a:pPr marL="731520" lvl="1" indent="-365760">
                  <a:spcBef>
                    <a:spcPts val="900"/>
                  </a:spcBef>
                </a:pPr>
                <a:r>
                  <a:rPr lang="en-US" dirty="0"/>
                  <a:t>Total number of transmissions per day from </a:t>
                </a:r>
                <a:r>
                  <a:rPr lang="en-US" b="1" i="1" dirty="0"/>
                  <a:t>all</a:t>
                </a:r>
                <a:r>
                  <a:rPr lang="en-US" dirty="0"/>
                  <a:t> infectives is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𝑏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𝑆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𝑁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𝐼</m:t>
                    </m:r>
                  </m:oMath>
                </a14:m>
                <a:r>
                  <a:rPr lang="en-US" dirty="0"/>
                  <a:t>.</a:t>
                </a:r>
              </a:p>
              <a:p>
                <a:pPr marL="914400" lvl="2" indent="0">
                  <a:buNone/>
                </a:pPr>
                <a:endParaRPr lang="en-US" dirty="0"/>
              </a:p>
              <a:p>
                <a:pPr lvl="1"/>
                <a:endParaRPr lang="en-US" dirty="0"/>
              </a:p>
              <a:p>
                <a:pPr marL="0" indent="0">
                  <a:buNone/>
                </a:pPr>
                <a:endParaRPr lang="en-US" sz="3600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CC67013E-9917-4B31-AF45-D407EC29004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704" t="-1887" r="-29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683372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FD88DE-8CDB-4C44-B791-BE673F58F4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Incubation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CC67013E-9917-4B31-AF45-D407EC290045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365760" indent="-365760">
                  <a:spcBef>
                    <a:spcPts val="1200"/>
                  </a:spcBef>
                </a:pPr>
                <a:r>
                  <a:rPr lang="en-US" dirty="0"/>
                  <a:t>Let </a:t>
                </a:r>
                <a:r>
                  <a:rPr lang="en-US" i="1" dirty="0"/>
                  <a:t>T</a:t>
                </a:r>
                <a:r>
                  <a:rPr lang="en-US" i="1" baseline="-25000" dirty="0"/>
                  <a:t>L</a:t>
                </a:r>
                <a:r>
                  <a:rPr lang="en-US" dirty="0"/>
                  <a:t> be the average number of days an individual is latent. </a:t>
                </a:r>
              </a:p>
              <a:p>
                <a:pPr marL="731520" lvl="1" indent="-365760"/>
                <a:r>
                  <a:rPr lang="en-US" dirty="0"/>
                  <a:t>Fraction of </a:t>
                </a:r>
                <a:r>
                  <a:rPr lang="en-US" dirty="0" err="1"/>
                  <a:t>latents</a:t>
                </a:r>
                <a:r>
                  <a:rPr lang="en-US" dirty="0"/>
                  <a:t> removed each day is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𝑇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𝐿</m:t>
                            </m:r>
                          </m:sub>
                        </m:sSub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</a:rPr>
                      <m:t>.</m:t>
                    </m:r>
                  </m:oMath>
                </a14:m>
                <a:r>
                  <a:rPr lang="en-US" dirty="0"/>
                  <a:t> </a:t>
                </a:r>
              </a:p>
              <a:p>
                <a:pPr marL="731520" lvl="1" indent="-365760"/>
                <a:r>
                  <a:rPr lang="en-US" dirty="0"/>
                  <a:t>Total number of incubations per day is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𝑇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𝐿</m:t>
                            </m:r>
                          </m:sub>
                        </m:sSub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</a:rPr>
                      <m:t>𝐸</m:t>
                    </m:r>
                  </m:oMath>
                </a14:m>
                <a:r>
                  <a:rPr lang="en-US" dirty="0"/>
                  <a:t>.</a:t>
                </a:r>
              </a:p>
              <a:p>
                <a:pPr marL="914400" lvl="2" indent="0">
                  <a:buNone/>
                </a:pPr>
                <a:endParaRPr lang="en-US" dirty="0"/>
              </a:p>
              <a:p>
                <a:pPr lvl="1"/>
                <a:endParaRPr lang="en-US" dirty="0"/>
              </a:p>
              <a:p>
                <a:pPr marL="0" indent="0">
                  <a:buNone/>
                </a:pPr>
                <a:endParaRPr lang="en-US" sz="3600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CC67013E-9917-4B31-AF45-D407EC29004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704" t="-188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2498634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FD88DE-8CDB-4C44-B791-BE673F58F4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Removal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CC67013E-9917-4B31-AF45-D407EC290045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365760" indent="-365760">
                  <a:spcBef>
                    <a:spcPts val="1200"/>
                  </a:spcBef>
                </a:pPr>
                <a:r>
                  <a:rPr lang="en-US" dirty="0"/>
                  <a:t>Let </a:t>
                </a:r>
                <a:r>
                  <a:rPr lang="en-US" i="1" dirty="0"/>
                  <a:t>T</a:t>
                </a:r>
                <a:r>
                  <a:rPr lang="en-US" i="1" baseline="-25000" dirty="0"/>
                  <a:t>I</a:t>
                </a:r>
                <a:r>
                  <a:rPr lang="en-US" dirty="0"/>
                  <a:t> be the average number of days an infected person can transmit the disease. </a:t>
                </a:r>
              </a:p>
              <a:p>
                <a:pPr marL="731520" lvl="1" indent="-365760"/>
                <a:r>
                  <a:rPr lang="en-US" dirty="0"/>
                  <a:t>Fraction of infectives removed each day is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𝑇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𝐼</m:t>
                            </m:r>
                          </m:sub>
                        </m:sSub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</a:rPr>
                      <m:t>.</m:t>
                    </m:r>
                  </m:oMath>
                </a14:m>
                <a:r>
                  <a:rPr lang="en-US" dirty="0"/>
                  <a:t> </a:t>
                </a:r>
              </a:p>
              <a:p>
                <a:pPr marL="731520" lvl="1" indent="-365760"/>
                <a:r>
                  <a:rPr lang="en-US" dirty="0"/>
                  <a:t>Total number of removals per day is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𝑇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𝐼</m:t>
                            </m:r>
                          </m:sub>
                        </m:sSub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𝐼</m:t>
                    </m:r>
                  </m:oMath>
                </a14:m>
                <a:r>
                  <a:rPr lang="en-US" dirty="0"/>
                  <a:t>.</a:t>
                </a:r>
              </a:p>
              <a:p>
                <a:pPr marL="731520" lvl="1" indent="-365760"/>
                <a:r>
                  <a:rPr lang="en-US" dirty="0"/>
                  <a:t>Number of returning infectives is</a:t>
                </a:r>
              </a:p>
              <a:p>
                <a:pPr marL="731520" lvl="1" indent="-36576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 panose="02040503050406030204" pitchFamily="18" charset="0"/>
                        </a:rPr>
                        <m:t>𝐼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𝐼</m:t>
                              </m:r>
                            </m:sub>
                          </m:sSub>
                        </m:den>
                      </m:f>
                      <m:r>
                        <a:rPr lang="en-US" i="1">
                          <a:latin typeface="Cambria Math" panose="02040503050406030204" pitchFamily="18" charset="0"/>
                        </a:rPr>
                        <m:t>𝐼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1−</m:t>
                          </m:r>
                          <m:f>
                            <m:f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𝑇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𝐼</m:t>
                                  </m:r>
                                </m:sub>
                              </m:sSub>
                            </m:den>
                          </m:f>
                        </m:e>
                      </m:d>
                      <m:r>
                        <a:rPr lang="en-US" i="1">
                          <a:latin typeface="Cambria Math" panose="02040503050406030204" pitchFamily="18" charset="0"/>
                        </a:rPr>
                        <m:t>𝐼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.</m:t>
                      </m:r>
                    </m:oMath>
                  </m:oMathPara>
                </a14:m>
                <a:endParaRPr lang="en-US" dirty="0"/>
              </a:p>
              <a:p>
                <a:pPr marL="914400" lvl="2" indent="0">
                  <a:buNone/>
                </a:pPr>
                <a:endParaRPr lang="en-US" dirty="0"/>
              </a:p>
              <a:p>
                <a:pPr lvl="1"/>
                <a:endParaRPr lang="en-US" dirty="0"/>
              </a:p>
              <a:p>
                <a:pPr marL="0" indent="0">
                  <a:buNone/>
                </a:pPr>
                <a:endParaRPr lang="en-US" sz="3600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CC67013E-9917-4B31-AF45-D407EC29004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704" t="-188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7899991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SLM Physics PPT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imes Roman Only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401 Genetics Simulation.pptx" id="{A11F359C-AE73-4BC5-93C6-D450E13469AF}" vid="{0E83A381-C540-4E43-B02D-8E494D3F0D59}"/>
    </a:ext>
  </a:extLst>
</a:theme>
</file>

<file path=ppt/theme/theme2.xml><?xml version="1.0" encoding="utf-8"?>
<a:theme xmlns:a="http://schemas.openxmlformats.org/drawingml/2006/main" name="UNL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imes Roman Only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UNL" id="{647E074D-26EB-4812-8F10-F7BD57C14C04}" vid="{323AB600-977B-493E-8F77-1BCB85D336C6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SLM BioEnv PPT Template</Template>
  <TotalTime>934</TotalTime>
  <Words>628</Words>
  <Application>Microsoft Office PowerPoint</Application>
  <PresentationFormat>On-screen Show (4:3)</PresentationFormat>
  <Paragraphs>72</Paragraphs>
  <Slides>12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12</vt:i4>
      </vt:variant>
    </vt:vector>
  </HeadingPairs>
  <TitlesOfParts>
    <vt:vector size="18" baseType="lpstr">
      <vt:lpstr>Arial</vt:lpstr>
      <vt:lpstr>Calibri</vt:lpstr>
      <vt:lpstr>Cambria Math</vt:lpstr>
      <vt:lpstr>Times New Roman</vt:lpstr>
      <vt:lpstr>SLM Physics PPT Theme</vt:lpstr>
      <vt:lpstr>UNL</vt:lpstr>
      <vt:lpstr>Infectious Disease Modeling</vt:lpstr>
      <vt:lpstr>Why Mathematical Modeling?</vt:lpstr>
      <vt:lpstr>How Models Work</vt:lpstr>
      <vt:lpstr>A Word of Caution</vt:lpstr>
      <vt:lpstr>Model Classes</vt:lpstr>
      <vt:lpstr>SEIR Model Structure</vt:lpstr>
      <vt:lpstr>Transmission</vt:lpstr>
      <vt:lpstr>Incubation</vt:lpstr>
      <vt:lpstr>Removal</vt:lpstr>
      <vt:lpstr>Basic Reproductive Number</vt:lpstr>
      <vt:lpstr>Model Simulations</vt:lpstr>
      <vt:lpstr>Using the Module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Modeling Population Growth</dc:title>
  <dc:creator>Tyler</dc:creator>
  <cp:lastModifiedBy>Glenn Ledder</cp:lastModifiedBy>
  <cp:revision>73</cp:revision>
  <dcterms:created xsi:type="dcterms:W3CDTF">2011-02-23T03:45:46Z</dcterms:created>
  <dcterms:modified xsi:type="dcterms:W3CDTF">2020-10-25T20:38:22Z</dcterms:modified>
</cp:coreProperties>
</file>